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7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84" r:id="rId4"/>
    <p:sldId id="290" r:id="rId5"/>
    <p:sldId id="278" r:id="rId6"/>
    <p:sldId id="295" r:id="rId7"/>
    <p:sldId id="298" r:id="rId8"/>
    <p:sldId id="294" r:id="rId9"/>
    <p:sldId id="296" r:id="rId10"/>
    <p:sldId id="300" r:id="rId11"/>
    <p:sldId id="297" r:id="rId12"/>
    <p:sldId id="301" r:id="rId1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12A"/>
    <a:srgbClr val="5B11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FC4F95A0-1377-4DD3-9ED9-6A9C4E413457}" type="datetimeFigureOut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64FD179-B592-4441-8A91-0457D072CE2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DFADC14-68E8-436A-9E7D-707D9F6407CC}" type="datetimeFigureOut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BB60149-1319-4D02-83B7-A1759A3D218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17 yrs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&gt; Bridge research and operations (tail end of RL)</a:t>
            </a:r>
          </a:p>
          <a:p>
            <a:pPr eaLnBrk="1" hangingPunct="1"/>
            <a:r>
              <a:rPr lang="en-US" altLang="en-US"/>
              <a:t>&gt; operational centers (NHC/EMC/CPHC, sometimes Navy)</a:t>
            </a:r>
          </a:p>
          <a:p>
            <a:pPr eaLnBrk="1" hangingPunct="1"/>
            <a:r>
              <a:rPr lang="en-US" altLang="en-US"/>
              <a:t>&gt; JHT is funded by USWRP Office Weather and Air Quality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8C271EFC-717F-4898-AA71-D2055FA6E01F}" type="slidenum">
              <a:rPr lang="en-US" altLang="en-US" sz="1200">
                <a:latin typeface="Calibri" panose="020F0502020204030204" pitchFamily="34" charset="0"/>
              </a:rPr>
              <a:pPr/>
              <a:t>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17 yrs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&gt; Bridge research and operations (tail end of RL)</a:t>
            </a:r>
          </a:p>
          <a:p>
            <a:pPr eaLnBrk="1" hangingPunct="1"/>
            <a:r>
              <a:rPr lang="en-US" altLang="en-US"/>
              <a:t>&gt; operational centers (NHC/EMC/CPHC, sometimes Navy)</a:t>
            </a:r>
          </a:p>
          <a:p>
            <a:pPr eaLnBrk="1" hangingPunct="1"/>
            <a:r>
              <a:rPr lang="en-US" altLang="en-US"/>
              <a:t>&gt; JHT is funded by USWRP Office Weather and Air Quality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8C271EFC-717F-4898-AA71-D2055FA6E01F}" type="slidenum">
              <a:rPr lang="en-US" altLang="en-US" sz="1200">
                <a:latin typeface="Calibri" panose="020F0502020204030204" pitchFamily="34" charset="0"/>
              </a:rPr>
              <a:pPr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30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What does it take to get a project into operational implementation?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077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23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/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/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776CCB-65F0-4A40-95EE-376E510FF946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9FB64-4832-474B-9334-61E546CA3A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99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5B6AD2-F0EE-4823-A263-E173A9679B07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41C49-A9FE-4851-98D9-2AEA4F577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88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88497A-473A-4F72-9250-6BF47B9E5365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B29E0-B888-41B7-AE32-A2CA1DC8B0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037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1250" y="787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/>
          <p:cNvSpPr txBox="1"/>
          <p:nvPr/>
        </p:nvSpPr>
        <p:spPr>
          <a:xfrm>
            <a:off x="10437813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01F10CD-8D2E-4A30-A19E-7FE9F82B020B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29F931E-94B3-4A41-A481-CA9915160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965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D09E2C-44ED-4C41-9A68-E77FC8A52C92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AA44B-D1DD-459B-938B-7717A2C1F8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62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E8C8D77F-6C48-4DF1-88AD-9E2E4E78ED4C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59A80FEC-AEC7-4068-8FB7-64AB02FBDB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556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fld id="{84E52A9F-684C-400D-8C54-6054239694DE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C1069AB7-1867-4959-8A75-BCBB49A03F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561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943831-2B05-4759-94EE-BA2CDCA74D68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68B19-35DA-4BDD-AFB4-504B13B26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645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EC3C23-E9F3-4563-ADEB-4E029E48B4D9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6FDCA-4C5B-4E96-8D43-2A402740B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69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5CDE3A-8FBB-4094-BEC8-CBF738CAB5CD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D4C6D-F20A-450B-A52F-0826E1D58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86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/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/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11119F-7DE9-409C-A21D-D5BB8095B5C3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AF66D-A991-47D9-AABA-3EFA379C8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84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964A0C-F4EC-4505-82F0-953B134C5857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9E194-B394-4BF8-959A-5C4A022CE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582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anchor="b"/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F81EC7-1320-4A02-B32B-77224FD8DCCD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782F0-216B-49D7-AB1E-F609EFB43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1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42BAE9-71A6-4FE5-8A4B-FFDB0A2E3BED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F9D51-E053-44AA-973F-7349FBEBA6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74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811BCE-44D9-4755-9151-8054F74F05A8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77C82-2A96-4806-86C3-305BF23EE7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02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8BAAE6-1C4B-4242-AF4F-A2D9FB35105F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C0DFD-428C-44AC-9EBE-02F6D64A91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82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7A1823-3448-44F9-BE04-0D1EF2D5FE8D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9A268-E95E-4CDA-BC31-A2639776D9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53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775" y="1825625"/>
            <a:ext cx="102330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463E91BA-B3CD-47E6-84D2-CA8AD1D96752}" type="datetime1">
              <a:rPr lang="en-US" altLang="en-US"/>
              <a:pPr/>
              <a:t>12/16/2020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Corbe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FE0861-F876-4589-97A1-BF920DEC46B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34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MS PGothic" panose="020B0600070205080204" pitchFamily="34" charset="-128"/>
          <a:cs typeface="MS PGothic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0466"/>
            <a:ext cx="12192000" cy="167143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anose="020B0600000101010101" pitchFamily="34" charset="-127"/>
                <a:cs typeface="Calibri" panose="020F0502020204030204" pitchFamily="34" charset="0"/>
              </a:rPr>
              <a:t>Improving Forecast Guidance 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anose="020B0600000101010101" pitchFamily="34" charset="-127"/>
                <a:cs typeface="Calibri" panose="020F0502020204030204" pitchFamily="34" charset="0"/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anose="020B0600000101010101" pitchFamily="34" charset="-127"/>
                <a:cs typeface="Calibri" panose="020F0502020204030204" pitchFamily="34" charset="0"/>
              </a:rPr>
              <a:t>through the Joint Hurricane Testbed</a:t>
            </a:r>
          </a:p>
        </p:txBody>
      </p:sp>
      <p:sp>
        <p:nvSpPr>
          <p:cNvPr id="21506" name="Subtitle 2"/>
          <p:cNvSpPr>
            <a:spLocks noGrp="1"/>
          </p:cNvSpPr>
          <p:nvPr>
            <p:ph type="subTitle" idx="1"/>
          </p:nvPr>
        </p:nvSpPr>
        <p:spPr bwMode="auto">
          <a:xfrm>
            <a:off x="0" y="2629711"/>
            <a:ext cx="12192000" cy="12319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Zachry </a:t>
            </a:r>
            <a:r>
              <a:rPr lang="mr-IN" altLang="en-US" sz="2800" b="1" dirty="0">
                <a:solidFill>
                  <a:srgbClr val="BFE7EF"/>
                </a:solidFill>
                <a:latin typeface="Calibri" panose="020F0502020204030204" pitchFamily="34" charset="0"/>
              </a:rPr>
              <a:t>–</a:t>
            </a:r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NOAA/NWS/NCEP/National Hurricane Center </a:t>
            </a:r>
          </a:p>
          <a:p>
            <a:pPr algn="ctr" eaLnBrk="1" hangingPunct="1"/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 </a:t>
            </a:r>
            <a:r>
              <a:rPr lang="en-US" altLang="en-US" sz="2800" b="1" dirty="0" err="1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Sippel</a:t>
            </a:r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mr-IN" altLang="en-US" sz="2800" b="1" dirty="0">
                <a:solidFill>
                  <a:srgbClr val="BFE7EF"/>
                </a:solidFill>
                <a:latin typeface="Calibri" panose="020F0502020204030204" pitchFamily="34" charset="0"/>
              </a:rPr>
              <a:t>–</a:t>
            </a:r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NOAA/OAR/AOML Hurricane Research Division 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1546698" y="4209441"/>
            <a:ext cx="917318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The JHT is funded by the US Weather Research Program in </a:t>
            </a:r>
          </a:p>
          <a:p>
            <a:pPr algn="ctr" eaLnBrk="1" hangingPunct="1"/>
            <a:r>
              <a:rPr lang="en-US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NOAA/OAR’s Weather Program Office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3671885" y="5658202"/>
            <a:ext cx="4848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101</a:t>
            </a:r>
            <a:r>
              <a:rPr lang="en-US" alt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AMS Annual Meeting</a:t>
            </a:r>
          </a:p>
        </p:txBody>
      </p:sp>
      <p:pic>
        <p:nvPicPr>
          <p:cNvPr id="21509" name="Picture 3" descr="logo_noaa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233" y="86704"/>
            <a:ext cx="1470187" cy="146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2014537" y="2484336"/>
            <a:ext cx="8162925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V="1">
            <a:off x="3671886" y="5293050"/>
            <a:ext cx="4848225" cy="0"/>
          </a:xfrm>
          <a:prstGeom prst="line">
            <a:avLst/>
          </a:prstGeom>
          <a:noFill/>
          <a:ln w="53975" cmpd="dbl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1" name="Picture 3" descr="United States Department of Commerce - Wikipedia">
            <a:extLst>
              <a:ext uri="{FF2B5EF4-FFF2-40B4-BE49-F238E27FC236}">
                <a16:creationId xmlns:a16="http://schemas.microsoft.com/office/drawing/2014/main" id="{711536B2-D54E-48EC-A26C-2E84BD26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0" y="86705"/>
            <a:ext cx="1468877" cy="146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EFD999-C555-4227-9D28-800CD17D7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7"/>
    </mc:Choice>
    <mc:Fallback xmlns="">
      <p:transition spd="slow" advTm="2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19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altLang="en-US" sz="4800" b="1" dirty="0"/>
              <a:t>Real-Time Demonstrations and Webpage</a:t>
            </a:r>
            <a:endParaRPr lang="en-US" sz="4800" dirty="0">
              <a:ea typeface="+mj-ea"/>
              <a:cs typeface="+mj-cs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6" name="Picture 2" descr="https://lh5.googleusercontent.com/k17he1syKBV-w_n4VnrUJ_DEQFpQGj5xF_Qv7oK3nIEnDFCBVPjxLesrjCv7nOMv_seOLzltuFFFC3KMYxHDt9crKdeAEszUttaldnf423_jPs3vF3tt8L-G6-n8qoVHTzWaKwfqWWA">
            <a:extLst>
              <a:ext uri="{FF2B5EF4-FFF2-40B4-BE49-F238E27FC236}">
                <a16:creationId xmlns:a16="http://schemas.microsoft.com/office/drawing/2014/main" id="{02827599-DADB-442C-8A29-04DC2D4B1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" y="1840946"/>
            <a:ext cx="10152063" cy="449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F54728-8556-44A0-8E98-16014A869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4"/>
    </mc:Choice>
    <mc:Fallback xmlns="">
      <p:transition spd="slow" advTm="30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itle 1"/>
          <p:cNvSpPr txBox="1">
            <a:spLocks/>
          </p:cNvSpPr>
          <p:nvPr/>
        </p:nvSpPr>
        <p:spPr>
          <a:xfrm>
            <a:off x="0" y="1119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sz="4800" b="1" dirty="0"/>
              <a:t>Testbed Expansion at NHC</a:t>
            </a:r>
            <a:endParaRPr lang="en-US" sz="4800" b="1" dirty="0"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86318" y="1714500"/>
            <a:ext cx="10233800" cy="4829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72400" y="1740436"/>
            <a:ext cx="10233800" cy="4829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NHC has intentions to expand the scope of the testbed in the future to support evaluation and testing of other R2O initiatives/testbeds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Testbed will allow for real-time demonstrations and evaluation by NHC forecaster points of contact, including formal NHC decision letter </a:t>
            </a:r>
          </a:p>
          <a:p>
            <a:pPr lvl="1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Testbed for JTTI, HFIP, and other projects</a:t>
            </a:r>
          </a:p>
          <a:p>
            <a:pPr lvl="1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Mimic operations and data ingest by providing a parallel AWIPS system for demonstrations</a:t>
            </a:r>
          </a:p>
          <a:p>
            <a:pPr lvl="1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NHC/TSB adds project transitions to annual development priorities</a:t>
            </a:r>
            <a:endParaRPr lang="en-US" sz="20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914400" eaLnBrk="1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Many organizations have shown interest in participating and expanding the testbed further (e.g., social science, satellite, etc.)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Currently have ~90K in funding for NHC library renovation, office furniture, laptops, Linux workstations, A/V equipment, etc.  </a:t>
            </a:r>
          </a:p>
          <a:p>
            <a:pPr marL="0" indent="0"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en-US" sz="24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4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4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7B5BF8-B009-4CDF-921F-9DCEE52A6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57"/>
    </mc:Choice>
    <mc:Fallback xmlns="">
      <p:transition spd="slow" advTm="77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0466"/>
            <a:ext cx="12192000" cy="167143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anose="020B0600000101010101" pitchFamily="34" charset="-127"/>
                <a:cs typeface="Calibri" panose="020F0502020204030204" pitchFamily="34" charset="0"/>
              </a:rPr>
              <a:t>Improving Forecast Guidance 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anose="020B0600000101010101" pitchFamily="34" charset="-127"/>
                <a:cs typeface="Calibri" panose="020F0502020204030204" pitchFamily="34" charset="0"/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otum" panose="020B0600000101010101" pitchFamily="34" charset="-127"/>
                <a:cs typeface="Calibri" panose="020F0502020204030204" pitchFamily="34" charset="0"/>
              </a:rPr>
              <a:t>through the Joint Hurricane Testbed</a:t>
            </a:r>
          </a:p>
        </p:txBody>
      </p:sp>
      <p:sp>
        <p:nvSpPr>
          <p:cNvPr id="21506" name="Subtitle 2"/>
          <p:cNvSpPr>
            <a:spLocks noGrp="1"/>
          </p:cNvSpPr>
          <p:nvPr>
            <p:ph type="subTitle" idx="1"/>
          </p:nvPr>
        </p:nvSpPr>
        <p:spPr bwMode="auto">
          <a:xfrm>
            <a:off x="0" y="2629711"/>
            <a:ext cx="12192000" cy="12319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Zachry </a:t>
            </a:r>
            <a:r>
              <a:rPr lang="mr-IN" altLang="en-US" sz="2800" b="1" dirty="0">
                <a:solidFill>
                  <a:srgbClr val="BFE7EF"/>
                </a:solidFill>
                <a:latin typeface="Calibri" panose="020F0502020204030204" pitchFamily="34" charset="0"/>
              </a:rPr>
              <a:t>–</a:t>
            </a:r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NOAA/NWS/NCEP/National Hurricane Center </a:t>
            </a:r>
          </a:p>
          <a:p>
            <a:pPr algn="ctr" eaLnBrk="1" hangingPunct="1"/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 </a:t>
            </a:r>
            <a:r>
              <a:rPr lang="en-US" altLang="en-US" sz="2800" b="1" dirty="0" err="1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Sippel</a:t>
            </a:r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mr-IN" altLang="en-US" sz="2800" b="1" dirty="0">
                <a:solidFill>
                  <a:srgbClr val="BFE7EF"/>
                </a:solidFill>
                <a:latin typeface="Calibri" panose="020F0502020204030204" pitchFamily="34" charset="0"/>
              </a:rPr>
              <a:t>–</a:t>
            </a:r>
            <a:r>
              <a:rPr lang="en-US" altLang="en-US" sz="2800" b="1" dirty="0">
                <a:solidFill>
                  <a:srgbClr val="BF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NOAA/OAR/AOML Hurricane Research Division 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1546698" y="4209441"/>
            <a:ext cx="917318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The JHT is funded by the US Weather Research Program in </a:t>
            </a:r>
          </a:p>
          <a:p>
            <a:pPr algn="ctr" eaLnBrk="1" hangingPunct="1"/>
            <a:r>
              <a:rPr lang="en-US" alt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NOAA/OAR’s Weather Program Office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3671885" y="5658202"/>
            <a:ext cx="4848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101</a:t>
            </a:r>
            <a:r>
              <a:rPr lang="en-US" alt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AMS Annual Meeting</a:t>
            </a:r>
          </a:p>
        </p:txBody>
      </p:sp>
      <p:pic>
        <p:nvPicPr>
          <p:cNvPr id="21509" name="Picture 3" descr="logo_noaa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233" y="86704"/>
            <a:ext cx="1470187" cy="146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2014537" y="2484336"/>
            <a:ext cx="8162925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V="1">
            <a:off x="3671886" y="5293050"/>
            <a:ext cx="4848225" cy="0"/>
          </a:xfrm>
          <a:prstGeom prst="line">
            <a:avLst/>
          </a:prstGeom>
          <a:noFill/>
          <a:ln w="53975" cmpd="dbl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1" name="Picture 3" descr="United States Department of Commerce - Wikipedia">
            <a:extLst>
              <a:ext uri="{FF2B5EF4-FFF2-40B4-BE49-F238E27FC236}">
                <a16:creationId xmlns:a16="http://schemas.microsoft.com/office/drawing/2014/main" id="{711536B2-D54E-48EC-A26C-2E84BD26F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0" y="86705"/>
            <a:ext cx="1468877" cy="146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D153B2-9F77-46EB-B130-9B43B24E8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4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9"/>
    </mc:Choice>
    <mc:Fallback xmlns="">
      <p:transition spd="slow" advTm="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918"/>
            <a:ext cx="12192000" cy="13255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4800" b="1" dirty="0">
                <a:ea typeface="+mj-ea"/>
                <a:cs typeface="+mj-cs"/>
              </a:rPr>
              <a:t>Joint Hurricane Testbed (JHT)</a:t>
            </a:r>
            <a:endParaRPr lang="en-US" sz="48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724025"/>
            <a:ext cx="10233800" cy="445293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Bridges gap between hurricane research &amp; operations</a:t>
            </a: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Began in 2001 under the USWRP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Currently in 10</a:t>
            </a:r>
            <a:r>
              <a:rPr lang="en-US" baseline="30000" dirty="0">
                <a:latin typeface="Calibri" pitchFamily="-72" charset="0"/>
                <a:ea typeface="+mn-ea"/>
                <a:cs typeface="+mn-cs"/>
              </a:rPr>
              <a:t>th</a:t>
            </a:r>
            <a:r>
              <a:rPr lang="en-US" dirty="0">
                <a:latin typeface="Calibri" pitchFamily="-72" charset="0"/>
                <a:ea typeface="+mn-ea"/>
                <a:cs typeface="+mn-cs"/>
              </a:rPr>
              <a:t> round of projects</a:t>
            </a: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FFC000"/>
                </a:solidFill>
                <a:latin typeface="Calibri" pitchFamily="-72" charset="0"/>
                <a:ea typeface="+mn-ea"/>
                <a:cs typeface="+mn-cs"/>
              </a:rPr>
              <a:t>Our Mission: </a:t>
            </a:r>
            <a:r>
              <a:rPr lang="en-US" sz="2600" dirty="0">
                <a:latin typeface="Calibri" pitchFamily="-72" charset="0"/>
                <a:ea typeface="+mn-ea"/>
                <a:cs typeface="+mn-cs"/>
              </a:rPr>
              <a:t>successfully </a:t>
            </a:r>
            <a:r>
              <a:rPr lang="en-US" sz="2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-72" charset="0"/>
                <a:ea typeface="+mn-ea"/>
                <a:cs typeface="+mn-cs"/>
              </a:rPr>
              <a:t>transfer</a:t>
            </a:r>
            <a:r>
              <a:rPr lang="en-US" sz="2600" b="1" dirty="0">
                <a:latin typeface="Calibri" pitchFamily="-72" charset="0"/>
                <a:ea typeface="+mn-ea"/>
                <a:cs typeface="+mn-cs"/>
              </a:rPr>
              <a:t> </a:t>
            </a:r>
            <a:r>
              <a:rPr lang="en-US" sz="2600" dirty="0">
                <a:latin typeface="Calibri" pitchFamily="-72" charset="0"/>
                <a:ea typeface="+mn-ea"/>
                <a:cs typeface="+mn-cs"/>
              </a:rPr>
              <a:t>new technology, research results &amp; observational advances from research groups to operational centers</a:t>
            </a: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600" dirty="0">
                <a:latin typeface="Calibri" pitchFamily="-72" charset="0"/>
                <a:ea typeface="+mn-ea"/>
                <a:cs typeface="+mn-cs"/>
              </a:rPr>
              <a:t>Testing is primary done at the National Hurricane Center, Central Pacific Hurricane Center, or Joint Typhoon Warning Center</a:t>
            </a: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AAA9F5-BD3A-4F5C-A8E6-0E3444D85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8"/>
    </mc:Choice>
    <mc:Fallback xmlns="">
      <p:transition spd="slow" advTm="7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119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altLang="en-US" sz="4800" b="1" dirty="0">
                <a:ea typeface="+mj-ea"/>
                <a:cs typeface="+mj-cs"/>
              </a:rPr>
              <a:t>JHT Staff and Funding</a:t>
            </a:r>
            <a:endParaRPr lang="en-US" sz="4800" dirty="0">
              <a:ea typeface="+mj-ea"/>
              <a:cs typeface="+mj-cs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1120000" y="1666875"/>
            <a:ext cx="10233800" cy="4510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Brian Zachry: JHT Director, NHC Science and Operations Officer, 		    and Transition POC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600" dirty="0">
                <a:latin typeface="Calibri" pitchFamily="-72" charset="0"/>
                <a:ea typeface="+mn-ea"/>
                <a:cs typeface="+mn-cs"/>
              </a:rPr>
              <a:t>Jason Sippel: JHT Assistant Director and HRD Meteorologist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600" dirty="0">
                <a:latin typeface="Calibri" pitchFamily="-72" charset="0"/>
                <a:ea typeface="+mn-ea"/>
                <a:cs typeface="+mn-cs"/>
              </a:rPr>
              <a:t>Alan Brammer: JHT R2O Facilitator/Programmer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sz="2600" dirty="0">
                <a:latin typeface="Calibri" pitchFamily="-72" charset="0"/>
                <a:ea typeface="+mn-ea"/>
                <a:cs typeface="+mn-cs"/>
              </a:rPr>
              <a:t>Current Funding:</a:t>
            </a:r>
          </a:p>
          <a:p>
            <a:pPr lvl="1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>
                <a:latin typeface="Calibri" pitchFamily="-72" charset="0"/>
                <a:ea typeface="+mn-ea"/>
                <a:cs typeface="+mn-cs"/>
              </a:rPr>
              <a:t>Roughly 600K for current projects</a:t>
            </a:r>
          </a:p>
          <a:p>
            <a:pPr lvl="1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>
                <a:latin typeface="Calibri" pitchFamily="-72" charset="0"/>
                <a:ea typeface="+mn-ea"/>
                <a:cs typeface="+mn-cs"/>
              </a:rPr>
              <a:t>½ time support for JHT Facilitator/Programmer</a:t>
            </a:r>
          </a:p>
          <a:p>
            <a:pPr lvl="1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sym typeface="Calibri"/>
              </a:rPr>
              <a:t>0.2 FTE support and HRD for admin support</a:t>
            </a:r>
          </a:p>
          <a:p>
            <a:pPr lvl="1"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sym typeface="Calibri"/>
              </a:rPr>
              <a:t>15K for JTTI project support (real-time demonstration and evaluation)</a:t>
            </a:r>
            <a:endParaRPr 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89955D-000F-41DC-AE8D-8F8400FC5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41"/>
    </mc:Choice>
    <mc:Fallback xmlns="">
      <p:transition spd="slow" advTm="6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714500"/>
            <a:ext cx="10233800" cy="482917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Round 8 (FY15-17): 8 projects completed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5 accepted for operational implementation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1 deferred until additional evaluation can be conducted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2 not accepted for operational implementation</a:t>
            </a: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Round 9 (FY17-19): 6 projects in total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1 projects in no-cost extension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-72" charset="0"/>
                <a:ea typeface="+mn-ea"/>
                <a:cs typeface="+mn-cs"/>
              </a:rPr>
              <a:t>5 project completed (awaiting decision letters)</a:t>
            </a: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600" dirty="0">
                <a:latin typeface="Calibri" pitchFamily="-72" charset="0"/>
                <a:ea typeface="+mn-ea"/>
                <a:cs typeface="+mn-cs"/>
              </a:rPr>
              <a:t>Round 10 (FY19-22): 3 new projects in progress</a:t>
            </a: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  <a:p>
            <a:pPr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119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altLang="en-US" sz="4800" b="1" dirty="0">
                <a:ea typeface="+mj-ea"/>
                <a:cs typeface="+mj-cs"/>
              </a:rPr>
              <a:t>JHT Project Overview</a:t>
            </a:r>
            <a:endParaRPr lang="en-US" sz="4800" dirty="0">
              <a:ea typeface="+mj-ea"/>
              <a:cs typeface="+mj-cs"/>
            </a:endParaRP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790C9B-D03B-4A08-BE3A-40017AFF8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09"/>
    </mc:Choice>
    <mc:Fallback xmlns="">
      <p:transition spd="slow" advTm="74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637" y="1783678"/>
            <a:ext cx="10696086" cy="4351338"/>
          </a:xfrm>
        </p:spPr>
        <p:txBody>
          <a:bodyPr/>
          <a:lstStyle/>
          <a:p>
            <a:pPr eaLnBrk="1" fontAlgn="auto" hangingPunct="1">
              <a:spcBef>
                <a:spcPts val="180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rgbClr val="FFC000"/>
                </a:solidFill>
                <a:ea typeface="+mn-ea"/>
                <a:cs typeface="+mn-cs"/>
              </a:rPr>
              <a:t>Forecast or Analysis Benefit: </a:t>
            </a:r>
            <a:r>
              <a:rPr lang="en-US" dirty="0">
                <a:ea typeface="+mn-ea"/>
                <a:cs typeface="+mn-cs"/>
              </a:rPr>
              <a:t>expected improvement operational forecasts and/or analysis benefit</a:t>
            </a:r>
          </a:p>
          <a:p>
            <a:pPr eaLnBrk="1" fontAlgn="auto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FFC000"/>
                </a:solidFill>
                <a:ea typeface="+mn-ea"/>
                <a:cs typeface="+mn-cs"/>
              </a:rPr>
              <a:t>Efficiency: </a:t>
            </a:r>
            <a:r>
              <a:rPr lang="en-US" dirty="0">
                <a:ea typeface="+mn-ea"/>
                <a:cs typeface="+mn-cs"/>
              </a:rPr>
              <a:t>adherence to forecaster time constraints and ease of user’s needs</a:t>
            </a:r>
          </a:p>
          <a:p>
            <a:pPr eaLnBrk="1" fontAlgn="auto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FFC000"/>
                </a:solidFill>
                <a:ea typeface="+mn-ea"/>
                <a:cs typeface="+mn-cs"/>
              </a:rPr>
              <a:t>Compatibility: </a:t>
            </a:r>
            <a:r>
              <a:rPr lang="en-US" dirty="0">
                <a:ea typeface="+mn-ea"/>
                <a:cs typeface="+mn-cs"/>
              </a:rPr>
              <a:t>IT compatibility with operational hardware, software, data, communication, etc.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ea typeface="+mn-ea"/>
                <a:cs typeface="+mn-cs"/>
              </a:rPr>
              <a:t>Sustainability: </a:t>
            </a:r>
            <a:r>
              <a:rPr lang="en-US" dirty="0">
                <a:ea typeface="+mn-ea"/>
                <a:cs typeface="+mn-cs"/>
              </a:rPr>
              <a:t>availability of resources to operate, upgrade, and/or provide support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119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altLang="en-US" sz="4800" b="1" dirty="0">
                <a:ea typeface="+mj-ea"/>
                <a:cs typeface="+mj-cs"/>
              </a:rPr>
              <a:t>Metrics for Operational Implementation</a:t>
            </a:r>
            <a:endParaRPr lang="en-US" sz="4800" dirty="0">
              <a:ea typeface="+mj-ea"/>
              <a:cs typeface="+mj-cs"/>
            </a:endParaRP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DB15D0-7522-4841-B800-1A6DFFF4D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08"/>
    </mc:Choice>
    <mc:Fallback xmlns="">
      <p:transition spd="slow" advTm="7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itle 1"/>
          <p:cNvSpPr txBox="1">
            <a:spLocks/>
          </p:cNvSpPr>
          <p:nvPr/>
        </p:nvSpPr>
        <p:spPr>
          <a:xfrm>
            <a:off x="0" y="1119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sz="4800" b="1" dirty="0"/>
              <a:t>NHC Procedure for Operational Decision</a:t>
            </a:r>
            <a:endParaRPr lang="en-US" sz="4800" b="1" dirty="0"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20000" y="1714500"/>
            <a:ext cx="10233800" cy="48291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JHT staff receive final project reports from PI(s)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 interim and final project reports to NHC forecaster points of contact (POCs), TSB Chief, HSU Chief, and JHT Director for comments and feedback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Collect feedback from project POCs from real-time demonstrations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Author official NHC recommendation letters for each project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Brief NHC Director on each project and JHT staff recommendation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NHC Director makes final decision and signs recommendation letter 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Send final decision letters to PI(s)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NHC/TSB adds JHT transitions to annual development priorities</a:t>
            </a:r>
          </a:p>
          <a:p>
            <a:pPr defTabSz="9144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  <a:p>
            <a:pPr defTabSz="9144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dirty="0">
              <a:latin typeface="Calibri" pitchFamily="-72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A79383-FCF8-436E-A071-9D282D92D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72"/>
    </mc:Choice>
    <mc:Fallback xmlns="">
      <p:transition spd="slow" advTm="7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119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altLang="en-US" sz="4800" b="1" dirty="0">
                <a:ea typeface="+mj-ea"/>
                <a:cs typeface="+mj-cs"/>
              </a:rPr>
              <a:t>JHT Operational Implementation Summary</a:t>
            </a:r>
            <a:endParaRPr lang="en-US" sz="4800" dirty="0">
              <a:ea typeface="+mj-ea"/>
              <a:cs typeface="+mj-cs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1120000" y="1574919"/>
            <a:ext cx="10233800" cy="19427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fontAlgn="auto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3000" dirty="0">
                <a:latin typeface="Calibri" pitchFamily="-72" charset="0"/>
                <a:ea typeface="+mn-ea"/>
                <a:cs typeface="+mn-cs"/>
              </a:rPr>
              <a:t>98 projects supported in 10 funding rounds</a:t>
            </a:r>
          </a:p>
          <a:p>
            <a:pPr lvl="1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latin typeface="Calibri" pitchFamily="-72" charset="0"/>
                <a:ea typeface="+mn-ea"/>
                <a:cs typeface="+mn-cs"/>
              </a:rPr>
              <a:t>59 accepted for operational implementation</a:t>
            </a:r>
          </a:p>
          <a:p>
            <a:pPr lvl="1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latin typeface="Calibri" pitchFamily="-72" charset="0"/>
                <a:ea typeface="+mn-ea"/>
                <a:cs typeface="+mn-cs"/>
              </a:rPr>
              <a:t>24 not accepted </a:t>
            </a:r>
          </a:p>
          <a:p>
            <a:pPr lvl="1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latin typeface="Calibri" pitchFamily="-72" charset="0"/>
                <a:ea typeface="+mn-ea"/>
                <a:cs typeface="+mn-cs"/>
              </a:rPr>
              <a:t>6 deferred</a:t>
            </a:r>
          </a:p>
          <a:p>
            <a:pPr lvl="1" defTabSz="9144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latin typeface="Calibri" pitchFamily="-72" charset="0"/>
                <a:ea typeface="+mn-ea"/>
                <a:cs typeface="+mn-cs"/>
              </a:rPr>
              <a:t>3 projects ongoing, 1 project in NCE, and 5 require decision letters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366886"/>
              </p:ext>
            </p:extLst>
          </p:nvPr>
        </p:nvGraphicFramePr>
        <p:xfrm>
          <a:off x="979488" y="4128150"/>
          <a:ext cx="10195034" cy="258415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286703">
                  <a:extLst>
                    <a:ext uri="{9D8B030D-6E8A-4147-A177-3AD203B41FA5}">
                      <a16:colId xmlns:a16="http://schemas.microsoft.com/office/drawing/2014/main" val="3289106937"/>
                    </a:ext>
                  </a:extLst>
                </a:gridCol>
                <a:gridCol w="4908331">
                  <a:extLst>
                    <a:ext uri="{9D8B030D-6E8A-4147-A177-3AD203B41FA5}">
                      <a16:colId xmlns:a16="http://schemas.microsoft.com/office/drawing/2014/main" val="877233309"/>
                    </a:ext>
                  </a:extLst>
                </a:gridCol>
              </a:tblGrid>
              <a:tr h="297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Title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Principal Investigator(s)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02196"/>
                  </a:ext>
                </a:extLst>
              </a:tr>
              <a:tr h="457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Improvements in Operational Statistical Tropical Cyclone Intensity Forecast Models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Galina Chirokova and Andrea Schumacher (CSU/CIRA)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7712985"/>
                  </a:ext>
                </a:extLst>
              </a:tr>
              <a:tr h="457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Transition of the Coastal and Estuarine Storm Tide Model to an Operational Model for Forecasting Storm Surges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Keqi Zhang (FIU)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83319"/>
                  </a:ext>
                </a:extLst>
              </a:tr>
              <a:tr h="457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Improvements to the Tropical Cyclone Genesis Index (TCGI)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Jason Dunion (U of Miami/CIMAS/AOML), Andrea Schumacher (CSU/CIRA), John Kaplan (NOAA/AOML), and Josh Cossuth (NRL)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463177"/>
                  </a:ext>
                </a:extLst>
              </a:tr>
              <a:tr h="457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Guidance on Observational Undersampling over the Tropical Cyclone Lifecycle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Dave Nolan (U of Miami/RSMAS) and Brad Klotz (U of Miami/CIMAS/AOML)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707701"/>
                  </a:ext>
                </a:extLst>
              </a:tr>
              <a:tr h="4573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Passive Microwave Data Exploitation via the NRL Tropical Cyclone Webpage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Richard Bankert (NRL), Tom </a:t>
                      </a:r>
                      <a:r>
                        <a:rPr lang="en-US" sz="1400" u="none" strike="noStrike" dirty="0" err="1">
                          <a:effectLst/>
                        </a:rPr>
                        <a:t>Birchard</a:t>
                      </a:r>
                      <a:r>
                        <a:rPr lang="en-US" sz="1400" u="none" strike="noStrike" dirty="0">
                          <a:effectLst/>
                        </a:rPr>
                        <a:t> (CPHC), Josh Cossuth(NRL), and Kim Richardson (NRL)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02395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9488" y="3667348"/>
            <a:ext cx="1019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FY15-17 Projects Accepted for NHC Operational Implementation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1EFE2D-861D-435A-9455-D45549FD4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6"/>
    </mc:Choice>
    <mc:Fallback xmlns="">
      <p:transition spd="slow" advTm="46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850295"/>
              </p:ext>
            </p:extLst>
          </p:nvPr>
        </p:nvGraphicFramePr>
        <p:xfrm>
          <a:off x="1603692" y="1700213"/>
          <a:ext cx="8882063" cy="237536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882888">
                  <a:extLst>
                    <a:ext uri="{9D8B030D-6E8A-4147-A177-3AD203B41FA5}">
                      <a16:colId xmlns:a16="http://schemas.microsoft.com/office/drawing/2014/main" val="1599874229"/>
                    </a:ext>
                  </a:extLst>
                </a:gridCol>
                <a:gridCol w="3999175">
                  <a:extLst>
                    <a:ext uri="{9D8B030D-6E8A-4147-A177-3AD203B41FA5}">
                      <a16:colId xmlns:a16="http://schemas.microsoft.com/office/drawing/2014/main" val="1311538793"/>
                    </a:ext>
                  </a:extLst>
                </a:gridCol>
              </a:tblGrid>
              <a:tr h="4095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Title (FY19-22)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Principal Investigator(s)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170529"/>
                  </a:ext>
                </a:extLst>
              </a:tr>
              <a:tr h="6552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Further improvements and extensions to the tropical cyclone logistical guidance for genesis (TCLOGG)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Robert Hart (FSU)</a:t>
                      </a:r>
                      <a:b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 Halperin (Embry-Riddle)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9405946"/>
                  </a:ext>
                </a:extLst>
              </a:tr>
              <a:tr h="6552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Upgrades to the M-PERC and PERC Models to Improve Short Term Tropical Cyclone Intensity Forecasts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Derrick Herndon (UW Madison)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97931"/>
                  </a:ext>
                </a:extLst>
              </a:tr>
              <a:tr h="6552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Transitioning Ensemble-based TC Track and Intensity Sensitivity to Operations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Ryan Torn (Albany)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6273497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1119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a typeface="+mj-ea"/>
                <a:cs typeface="+mj-cs"/>
              </a:rPr>
              <a:t>New FY19-22 Projects</a:t>
            </a:r>
            <a:endParaRPr lang="en-US" sz="4800" dirty="0">
              <a:ea typeface="+mj-ea"/>
              <a:cs typeface="+mj-cs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7520"/>
          <a:stretch/>
        </p:blipFill>
        <p:spPr>
          <a:xfrm>
            <a:off x="8150377" y="4338310"/>
            <a:ext cx="3929507" cy="2296170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14" y="4342353"/>
            <a:ext cx="3160898" cy="2296965"/>
          </a:xfrm>
          <a:prstGeom prst="rect">
            <a:avLst/>
          </a:prstGeom>
          <a:ln w="3175" cmpd="sng">
            <a:solidFill>
              <a:schemeClr val="bg1"/>
            </a:solidFill>
          </a:ln>
        </p:spPr>
      </p:pic>
      <p:cxnSp>
        <p:nvCxnSpPr>
          <p:cNvPr id="9" name="Straight Arrow Connector 8"/>
          <p:cNvCxnSpPr>
            <a:endCxn id="6" idx="0"/>
          </p:cNvCxnSpPr>
          <p:nvPr/>
        </p:nvCxnSpPr>
        <p:spPr>
          <a:xfrm>
            <a:off x="8076037" y="3769355"/>
            <a:ext cx="2039094" cy="568955"/>
          </a:xfrm>
          <a:prstGeom prst="straightConnector1">
            <a:avLst/>
          </a:prstGeom>
          <a:ln w="50800">
            <a:solidFill>
              <a:srgbClr val="FFC0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6" idx="0"/>
          </p:cNvCxnSpPr>
          <p:nvPr/>
        </p:nvCxnSpPr>
        <p:spPr>
          <a:xfrm flipH="1">
            <a:off x="5752459" y="3088640"/>
            <a:ext cx="770784" cy="1253714"/>
          </a:xfrm>
          <a:prstGeom prst="straightConnector1">
            <a:avLst/>
          </a:prstGeom>
          <a:ln w="50800">
            <a:solidFill>
              <a:srgbClr val="FFC0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0"/>
          </p:cNvCxnSpPr>
          <p:nvPr/>
        </p:nvCxnSpPr>
        <p:spPr>
          <a:xfrm flipH="1">
            <a:off x="1760663" y="2407920"/>
            <a:ext cx="4762580" cy="1934433"/>
          </a:xfrm>
          <a:prstGeom prst="straightConnector1">
            <a:avLst/>
          </a:prstGeom>
          <a:ln w="50800">
            <a:solidFill>
              <a:srgbClr val="FFC0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1569" t="789" r="585" b="67187"/>
          <a:stretch/>
        </p:blipFill>
        <p:spPr>
          <a:xfrm>
            <a:off x="3549638" y="4342354"/>
            <a:ext cx="4405642" cy="2292126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355C1D-7F02-4E07-B8A2-0ADF1C928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95"/>
    </mc:Choice>
    <mc:Fallback xmlns="">
      <p:transition spd="slow" advTm="4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19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sz="4800" b="1" dirty="0">
                <a:ea typeface="+mj-ea"/>
                <a:cs typeface="+mj-cs"/>
              </a:rPr>
              <a:t>TCLOGG (Hart &amp; Halperin)</a:t>
            </a:r>
            <a:endParaRPr lang="en-US" sz="4800" dirty="0">
              <a:ea typeface="+mj-ea"/>
              <a:cs typeface="+mj-cs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979488" y="1346200"/>
            <a:ext cx="103743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896" y="1690063"/>
            <a:ext cx="7349343" cy="5097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91" y="2580483"/>
            <a:ext cx="3386433" cy="276248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559854" y="1690063"/>
            <a:ext cx="628041" cy="923983"/>
          </a:xfrm>
          <a:prstGeom prst="straightConnector1">
            <a:avLst/>
          </a:prstGeom>
          <a:ln w="50800">
            <a:solidFill>
              <a:srgbClr val="FFC000">
                <a:alpha val="9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81924" y="5342963"/>
            <a:ext cx="605972" cy="1444402"/>
          </a:xfrm>
          <a:prstGeom prst="straightConnector1">
            <a:avLst/>
          </a:prstGeom>
          <a:ln w="50800">
            <a:solidFill>
              <a:srgbClr val="FFC000">
                <a:alpha val="9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5491" y="2243728"/>
            <a:ext cx="338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FSU Webpage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87896" y="1379763"/>
            <a:ext cx="734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NHC Internal Webpage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C3E5BD-7792-4A68-A735-0C324683C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34"/>
    </mc:Choice>
    <mc:Fallback xmlns="">
      <p:transition spd="slow" advTm="3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20773</TotalTime>
  <Words>964</Words>
  <Application>Microsoft Office PowerPoint</Application>
  <PresentationFormat>Widescreen</PresentationFormat>
  <Paragraphs>110</Paragraphs>
  <Slides>12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Dotum</vt:lpstr>
      <vt:lpstr>MS PGothic</vt:lpstr>
      <vt:lpstr>Arial</vt:lpstr>
      <vt:lpstr>Calibri</vt:lpstr>
      <vt:lpstr>Corbel</vt:lpstr>
      <vt:lpstr>Depth</vt:lpstr>
      <vt:lpstr>Improving Forecast Guidance  through the Joint Hurricane Testbed</vt:lpstr>
      <vt:lpstr>Joint Hurricane Testbed (JHT)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Forecast Guidance  through the Joint Hurricane Testbed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R2O via the Joint Hurricane Testbed</dc:title>
  <dc:creator>Microsoft Office User</dc:creator>
  <cp:lastModifiedBy>Brian C. Zachry</cp:lastModifiedBy>
  <cp:revision>186</cp:revision>
  <dcterms:created xsi:type="dcterms:W3CDTF">2017-01-11T17:42:47Z</dcterms:created>
  <dcterms:modified xsi:type="dcterms:W3CDTF">2020-12-19T15:30:49Z</dcterms:modified>
</cp:coreProperties>
</file>