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7" r:id="rId3"/>
    <p:sldId id="258" r:id="rId4"/>
    <p:sldId id="259" r:id="rId5"/>
    <p:sldId id="282" r:id="rId6"/>
    <p:sldId id="283" r:id="rId7"/>
    <p:sldId id="279" r:id="rId8"/>
    <p:sldId id="268" r:id="rId9"/>
    <p:sldId id="276" r:id="rId10"/>
    <p:sldId id="284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3079-6A9F-41A7-81E8-0713CBFAFD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DA42-7C7B-413D-84B1-8CCB9892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51b5bb47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51b5bb47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branches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51b5bb478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51b5bb478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IDSS 4th Desk: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has been our policy (based on 8-hr forecast shifts):  </a:t>
            </a:r>
            <a:endParaRPr>
              <a:solidFill>
                <a:schemeClr val="dk1"/>
              </a:solidFill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Two or more tropical cyclones (as well as disturbances in the High category of genesis in the 48-hr Tropical Weather Outlook) are forecast to affect the Offshore Waters forecast area of either basin; and/or</a:t>
            </a:r>
            <a:endParaRPr b="1">
              <a:solidFill>
                <a:schemeClr val="dk1"/>
              </a:solidFill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Three or more tropical cyclones (as well as disturbances in the High category of genesis in the 48-hr Tropical Weather Outlook) are forecast to affect the High Seas forecast area of either basin.</a:t>
            </a:r>
            <a:endParaRPr b="1">
              <a:solidFill>
                <a:schemeClr val="dk1"/>
              </a:solidFill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Both of these criteria assume that the other marine forecaster working the other basin is too busy to assist.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Given the limitations of the 10-hr shift schedule and the teleworking environment, the Leads and i have revised the criteria for invoking the 4th desk sooner than we would normally:</a:t>
            </a:r>
            <a:endParaRPr>
              <a:solidFill>
                <a:schemeClr val="dk1"/>
              </a:solidFill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Two or more tropical cyclones (as well as disturbances in the High category of genesis in the 48-hr Tropical Weather Outlook) are forecast to affect the High Seas forecast area of either basin.  </a:t>
            </a:r>
            <a:endParaRPr b="1">
              <a:solidFill>
                <a:schemeClr val="dk1"/>
              </a:solidFill>
            </a:endParaRPr>
          </a:p>
          <a:p>
            <a:pPr marL="596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If the other basin is quiet, then that marine forecaster can assist the forecaster with the busy tropical cyclone activity and the 4th desk does not need to be invoked.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For the hours to be worked, we will have the 4th desk staffed generally from 23-09Z (7pm-5am) and 11-21Z. (7am-5pm) for the Night and Day 4th desk.  If not needed for the entire 10 hours, then the forecaster would be able to spend the remaining time doing admin work.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51b5bb47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51b5bb47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8A37-D7B5-487B-B3C2-6ADA2E6BE0F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8D8-4D15-411D-BD7C-8E95FAA613BE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0E87-9D8B-4586-B753-B01B2FE763F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48640" y="640080"/>
            <a:ext cx="7928398" cy="32004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22860" rtlCol="0" anchor="ctr"/>
          <a:lstStyle/>
          <a:p>
            <a:pPr algn="l"/>
            <a:endParaRPr lang="en-US" sz="19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1920" y="91440"/>
            <a:ext cx="1194816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tIns="0" bIns="914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1920" y="6492240"/>
            <a:ext cx="597408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1200" b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4/6/2022 2:56 AM</a:t>
            </a:fld>
            <a:endParaRPr lang="en-US" sz="1200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96000" y="6492240"/>
            <a:ext cx="597408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www.nhc.noaa.gov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21920" y="640080"/>
            <a:ext cx="426720" cy="32004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7924800" y="91440"/>
            <a:ext cx="4145280" cy="86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8872483" y="287253"/>
            <a:ext cx="316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Tropical Analysis</a:t>
            </a:r>
            <a:r>
              <a:rPr lang="en-US" sz="140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 and Forecast Branch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NWS National Hurricane Center</a:t>
            </a:r>
            <a:endPara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3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69" y="137160"/>
            <a:ext cx="77724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1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63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77B-93D1-4E0B-8229-952F79A7BB72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B8D-2180-47F2-B908-95EC7EA1CA84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70C-A57A-43BB-96B5-57F9B3F31E4C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3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BE43-528C-44C8-9C1B-FDC2B76940DB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03BE-25F4-4165-AF5C-B103D33B1369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2654-1B06-4110-BE29-D469E3BBBEA6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C39F-6607-4FBB-AFB7-52819300FA40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57DB-DF2F-45D8-95B5-E7D56E235BE8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8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5F80-6F17-4F72-9073-D7C18AAE43ED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spot/reques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4413" y="1465220"/>
            <a:ext cx="10963174" cy="190545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/>
              <a:t>The National Hurricane Center’s Tropical Analysis and Forecasting Branch</a:t>
            </a:r>
            <a:br>
              <a:rPr lang="en-US" b="1" dirty="0"/>
            </a:br>
            <a:r>
              <a:rPr lang="en-US" b="1" dirty="0"/>
              <a:t>Weather Support for the USCG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48733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Stephen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Konarik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NHC/TAFB Marine Forecaster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USCG/Navy/NOAA Partners Focal Point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91" y="5143092"/>
            <a:ext cx="1467824" cy="1371600"/>
          </a:xfrm>
          <a:prstGeom prst="rect">
            <a:avLst/>
          </a:prstGeom>
        </p:spPr>
      </p:pic>
      <p:pic>
        <p:nvPicPr>
          <p:cNvPr id="1026" name="Picture 2" descr="https://lh3.googleusercontent.com/wN_imvnkifqq3zaKR37fVB7C9QOTgCK5ZRmrhhL091I3aF-rsBmxdQCPQtrZwpkxZ_7O6vbJC6JqzRY9ZIBgQ6iCfy_cNq5xG3925XPwx_81nx8Z6-9jE7q2AZJoonKC6BBR7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5" y="5143093"/>
            <a:ext cx="13755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651" y="5143093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066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538AE-B472-449B-A79D-BA74CE3E6973}"/>
              </a:ext>
            </a:extLst>
          </p:cNvPr>
          <p:cNvSpPr txBox="1"/>
          <p:nvPr/>
        </p:nvSpPr>
        <p:spPr>
          <a:xfrm>
            <a:off x="152400" y="91440"/>
            <a:ext cx="3379195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Tropical Briefings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18CBC-B48E-493E-AEF5-B7C5DB8AE856}"/>
              </a:ext>
            </a:extLst>
          </p:cNvPr>
          <p:cNvSpPr txBox="1"/>
          <p:nvPr/>
        </p:nvSpPr>
        <p:spPr>
          <a:xfrm>
            <a:off x="0" y="645438"/>
            <a:ext cx="6986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TYPICALLY ISSUED WHEN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Tropical Storm force winds may be impacting coastline within 5 days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Hurricane conditions in Search and Rescue Area (SAR) within 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217E5-F182-49CF-B9C4-F91D76758A74}"/>
              </a:ext>
            </a:extLst>
          </p:cNvPr>
          <p:cNvSpPr txBox="1"/>
          <p:nvPr/>
        </p:nvSpPr>
        <p:spPr>
          <a:xfrm>
            <a:off x="6986510" y="1691838"/>
            <a:ext cx="5521477" cy="459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449" marR="119253">
              <a:spcBef>
                <a:spcPts val="983"/>
              </a:spcBef>
            </a:pP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BRIEFING GOALS</a:t>
            </a:r>
          </a:p>
          <a:p>
            <a:pPr marL="236449" marR="119253">
              <a:spcBef>
                <a:spcPts val="983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522199" marR="119253" indent="-285750">
              <a:spcBef>
                <a:spcPts val="983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Potential impacts to mariners over the Gulf of Mexico, Caribbean Sea, and Atlantic in their SR</a:t>
            </a:r>
          </a:p>
          <a:p>
            <a:pPr marL="522199" marR="119253" indent="-285750">
              <a:spcBef>
                <a:spcPts val="983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522199" marR="119253" indent="-285750">
              <a:spcBef>
                <a:spcPts val="983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Potential impacts to </a:t>
            </a:r>
            <a:r>
              <a:rPr lang="en-US" sz="1800" b="0" i="0" u="sng" dirty="0">
                <a:effectLst/>
                <a:latin typeface="Calibri" panose="020F0502020204030204" pitchFamily="34" charset="0"/>
              </a:rPr>
              <a:t>major ports in the United States</a:t>
            </a:r>
          </a:p>
          <a:p>
            <a:pPr marL="522199" marR="119253" indent="-285750" rtl="0">
              <a:spcBef>
                <a:spcPts val="983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22199" marR="119253" indent="-285750" rtl="0">
              <a:spcBef>
                <a:spcPts val="983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Potential impacts to </a:t>
            </a:r>
            <a:r>
              <a:rPr lang="en-US" sz="1800" b="0" i="0" u="sng" dirty="0">
                <a:effectLst/>
                <a:latin typeface="Calibri" panose="020F0502020204030204" pitchFamily="34" charset="0"/>
              </a:rPr>
              <a:t>USCG District 7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 facilities and personnel</a:t>
            </a:r>
          </a:p>
          <a:p>
            <a:pPr marL="522199" marR="119253" indent="-285750" rtl="0">
              <a:spcBef>
                <a:spcPts val="983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effectLst/>
              <a:latin typeface="Calibri" panose="020F0502020204030204" pitchFamily="34" charset="0"/>
            </a:endParaRPr>
          </a:p>
          <a:p>
            <a:pPr marL="517563" marR="652094" indent="-285750" rtl="0">
              <a:spcBef>
                <a:spcPts val="4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Potential impacts to other countries in the Caribbean that may need USCG assistance. </a:t>
            </a:r>
            <a:endParaRPr lang="en-US" sz="1800" b="0" dirty="0">
              <a:effectLst/>
            </a:endParaRPr>
          </a:p>
        </p:txBody>
      </p:sp>
      <p:pic>
        <p:nvPicPr>
          <p:cNvPr id="7" name="Google Shape;492;p58">
            <a:extLst>
              <a:ext uri="{FF2B5EF4-FFF2-40B4-BE49-F238E27FC236}">
                <a16:creationId xmlns:a16="http://schemas.microsoft.com/office/drawing/2014/main" id="{9F56A329-A53E-4BB1-BEE8-6314DF350A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02" y="2425960"/>
            <a:ext cx="6338459" cy="40471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4;p58">
            <a:extLst>
              <a:ext uri="{FF2B5EF4-FFF2-40B4-BE49-F238E27FC236}">
                <a16:creationId xmlns:a16="http://schemas.microsoft.com/office/drawing/2014/main" id="{B9F2AAE5-3EA8-413F-96B1-95FA0015DBD0}"/>
              </a:ext>
            </a:extLst>
          </p:cNvPr>
          <p:cNvSpPr txBox="1"/>
          <p:nvPr/>
        </p:nvSpPr>
        <p:spPr>
          <a:xfrm>
            <a:off x="3307465" y="3193880"/>
            <a:ext cx="2285661" cy="154200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D7/Miami: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Storm (1 briefing)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Trop. Storm DANNY (1)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Hurricane ELSA (13)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Tropical Storm FRED (9)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Tropical Storm MINDY (1)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95;p58">
            <a:extLst>
              <a:ext uri="{FF2B5EF4-FFF2-40B4-BE49-F238E27FC236}">
                <a16:creationId xmlns:a16="http://schemas.microsoft.com/office/drawing/2014/main" id="{6A4E9DE5-0B68-47B2-98E2-EFF1961D857D}"/>
              </a:ext>
            </a:extLst>
          </p:cNvPr>
          <p:cNvSpPr txBox="1"/>
          <p:nvPr/>
        </p:nvSpPr>
        <p:spPr>
          <a:xfrm>
            <a:off x="209298" y="4732991"/>
            <a:ext cx="2531118" cy="154200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D8/New Orleans: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Trop. Storm ANA (1 briefing)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Trop. Storm CLAUDETTE (3)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Trop. Storm FRED (1)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Hurricane IDA (9)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Trop. Storm NICHOLAS (5)</a:t>
            </a:r>
            <a:endParaRPr lang="en-US" sz="1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239;p30">
            <a:extLst>
              <a:ext uri="{FF2B5EF4-FFF2-40B4-BE49-F238E27FC236}">
                <a16:creationId xmlns:a16="http://schemas.microsoft.com/office/drawing/2014/main" id="{563DF43C-1922-4F8F-823D-E38C69A92A9C}"/>
              </a:ext>
            </a:extLst>
          </p:cNvPr>
          <p:cNvSpPr txBox="1">
            <a:spLocks/>
          </p:cNvSpPr>
          <p:nvPr/>
        </p:nvSpPr>
        <p:spPr>
          <a:xfrm>
            <a:off x="8933685" y="800338"/>
            <a:ext cx="4370400" cy="637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  <a:buFont typeface="Arial"/>
              <a:buChar char="✓"/>
            </a:pPr>
            <a:r>
              <a:rPr lang="nl-NL" sz="1867">
                <a:latin typeface="Arial"/>
                <a:ea typeface="Arial"/>
                <a:cs typeface="Arial"/>
                <a:sym typeface="Arial"/>
              </a:rPr>
              <a:t>2019 briefings: 42</a:t>
            </a: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  <a:buFont typeface="Arial"/>
              <a:buChar char="✓"/>
            </a:pPr>
            <a:r>
              <a:rPr lang="nl-NL" sz="1867">
                <a:latin typeface="Arial"/>
                <a:ea typeface="Arial"/>
                <a:cs typeface="Arial"/>
                <a:sym typeface="Arial"/>
              </a:rPr>
              <a:t>2020 briefings: 82</a:t>
            </a:r>
          </a:p>
          <a:p>
            <a:pPr indent="-423323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400"/>
              <a:buFont typeface="Arial"/>
              <a:buChar char="✓"/>
            </a:pPr>
            <a:r>
              <a:rPr lang="nl-NL" sz="1867">
                <a:latin typeface="Arial"/>
                <a:ea typeface="Arial"/>
                <a:cs typeface="Arial"/>
                <a:sym typeface="Arial"/>
              </a:rPr>
              <a:t>2021 briefings: 44 </a:t>
            </a:r>
            <a:endParaRPr lang="nl-NL" sz="1867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11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0040-1C95-4851-BABF-7DD27761E57F}"/>
              </a:ext>
            </a:extLst>
          </p:cNvPr>
          <p:cNvSpPr txBox="1"/>
          <p:nvPr/>
        </p:nvSpPr>
        <p:spPr>
          <a:xfrm>
            <a:off x="152400" y="91440"/>
            <a:ext cx="3379195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Tropical Briefings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0D99D-7DCB-46F3-A8F5-56D852E99CF2}"/>
              </a:ext>
            </a:extLst>
          </p:cNvPr>
          <p:cNvSpPr txBox="1"/>
          <p:nvPr/>
        </p:nvSpPr>
        <p:spPr>
          <a:xfrm>
            <a:off x="4758" y="938887"/>
            <a:ext cx="367447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Provide tailored information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Wind Hazards, including time of arrival and departure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Rainfall/inland  flooding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Storm Surge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Wave heights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Tornadoes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26486-FF76-46F6-893C-EA62D8F6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95" y="1016263"/>
            <a:ext cx="4053017" cy="22727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4821CA-1496-4EFA-9D2B-DC8C04FAB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87" y="3680990"/>
            <a:ext cx="4734032" cy="265181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7103A0-E721-4395-BD5C-ACEEF6CDF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862" y="1146109"/>
            <a:ext cx="4155534" cy="23388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53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E0F129-AC17-4CC6-B283-041AE4FFE9B2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0FA19-E92C-43DA-B2DF-F302F258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97" y="996846"/>
            <a:ext cx="9672684" cy="54275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11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91141-DDEC-4291-A680-7D69BCDADB10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3CD16-DB04-4C8A-9447-B0FB1A56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10" y="1052763"/>
            <a:ext cx="9461241" cy="53191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47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9D3B80-077B-4CA7-85BD-C1CE15B31769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5DEA2-02AB-4161-AE99-8CFBFF68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68" y="1204751"/>
            <a:ext cx="9053345" cy="50829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21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F6134-5C27-46E2-83CC-6856BAE49AB5}"/>
              </a:ext>
            </a:extLst>
          </p:cNvPr>
          <p:cNvSpPr txBox="1"/>
          <p:nvPr/>
        </p:nvSpPr>
        <p:spPr>
          <a:xfrm>
            <a:off x="152400" y="91440"/>
            <a:ext cx="533806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 of Tropical Briefing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33694-896D-4A53-B57B-1078C648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82" y="1045740"/>
            <a:ext cx="9076207" cy="51210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33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62400" cy="142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733" b="1" dirty="0"/>
              <a:t>NHC Staff &amp; Support</a:t>
            </a:r>
            <a:endParaRPr sz="3733" b="1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4362233" y="217033"/>
            <a:ext cx="3694000" cy="2494400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 dirty="0"/>
              <a:t>Hurricane Specialist Unit (HSU)</a:t>
            </a:r>
            <a:endParaRPr sz="2400" b="1" u="sng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Branch Chief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6 Senior Hurricane Specialists &amp; Warning Coordination Meteorologist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4 Hurricane Specialists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Navy Hurricane Specialist</a:t>
            </a:r>
            <a:endParaRPr sz="1600" dirty="0"/>
          </a:p>
        </p:txBody>
      </p:sp>
      <p:sp>
        <p:nvSpPr>
          <p:cNvPr id="101" name="Google Shape;101;p15"/>
          <p:cNvSpPr/>
          <p:nvPr/>
        </p:nvSpPr>
        <p:spPr>
          <a:xfrm>
            <a:off x="4362233" y="2875809"/>
            <a:ext cx="3694000" cy="2177684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 dirty="0"/>
              <a:t>Tropical Analysis &amp; Forecast Branch (TAFB)</a:t>
            </a:r>
            <a:endParaRPr sz="2400" b="1" u="sng" dirty="0"/>
          </a:p>
          <a:p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Branch Chief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5 Lead Marine Forecasters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6 Marine Forecasters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6 Surface Analysts</a:t>
            </a:r>
            <a:endParaRPr sz="1600" dirty="0"/>
          </a:p>
        </p:txBody>
      </p:sp>
      <p:sp>
        <p:nvSpPr>
          <p:cNvPr id="102" name="Google Shape;102;p15"/>
          <p:cNvSpPr/>
          <p:nvPr/>
        </p:nvSpPr>
        <p:spPr>
          <a:xfrm>
            <a:off x="8363400" y="217033"/>
            <a:ext cx="3624000" cy="6438000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 dirty="0"/>
              <a:t>Technology &amp; Science Branch (TSB)</a:t>
            </a:r>
            <a:endParaRPr sz="2400" b="1" u="sng" dirty="0"/>
          </a:p>
          <a:p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Branch Chief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Science Operations Officer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6 Meteorologist/Programmers</a:t>
            </a:r>
            <a:endParaRPr sz="24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3 National Centers for Environmental Prediction Central Operations</a:t>
            </a:r>
            <a:endParaRPr sz="16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pPr algn="ctr"/>
            <a:endParaRPr sz="2400" u="sng" dirty="0"/>
          </a:p>
          <a:p>
            <a:pPr algn="ctr"/>
            <a:endParaRPr sz="2400" u="sng" dirty="0"/>
          </a:p>
          <a:p>
            <a:pPr algn="ctr"/>
            <a:r>
              <a:rPr lang="en" sz="2400" u="sng" dirty="0"/>
              <a:t>TSB Project Contractors:</a:t>
            </a:r>
            <a:endParaRPr sz="2400" u="sng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3 Hurricane Forecast Improvement Project Developers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Joint Hurricane Testbed Facilitator</a:t>
            </a:r>
            <a:endParaRPr sz="1600" dirty="0"/>
          </a:p>
        </p:txBody>
      </p:sp>
      <p:sp>
        <p:nvSpPr>
          <p:cNvPr id="103" name="Google Shape;103;p15"/>
          <p:cNvSpPr/>
          <p:nvPr/>
        </p:nvSpPr>
        <p:spPr>
          <a:xfrm>
            <a:off x="93133" y="1968200"/>
            <a:ext cx="3694000" cy="2921600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/>
              <a:t>Director’s Office</a:t>
            </a:r>
            <a:endParaRPr sz="2400" b="1" u="sng"/>
          </a:p>
          <a:p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Director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Deputy Director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Public Affairs Officer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Administrative Officer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2 Administrative Support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Administrative Support Contractor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Librarian</a:t>
            </a:r>
            <a:endParaRPr sz="1600"/>
          </a:p>
        </p:txBody>
      </p:sp>
      <p:sp>
        <p:nvSpPr>
          <p:cNvPr id="104" name="Google Shape;104;p15"/>
          <p:cNvSpPr/>
          <p:nvPr/>
        </p:nvSpPr>
        <p:spPr>
          <a:xfrm>
            <a:off x="8493200" y="2875809"/>
            <a:ext cx="3364400" cy="2247542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2"/>
              </a:buClr>
              <a:buSzPts val="1100"/>
            </a:pPr>
            <a:r>
              <a:rPr lang="en" sz="2400" b="1" u="sng" dirty="0"/>
              <a:t>Storm Surge Unit (SSU)</a:t>
            </a:r>
            <a:endParaRPr sz="2400" b="1" u="sng" dirty="0"/>
          </a:p>
          <a:p>
            <a:pPr marL="304792" indent="-406390">
              <a:buSzPts val="1200"/>
              <a:buChar char="●"/>
            </a:pPr>
            <a:r>
              <a:rPr lang="en" sz="1600" dirty="0"/>
              <a:t>Team Lead</a:t>
            </a:r>
            <a:endParaRPr sz="1600" dirty="0"/>
          </a:p>
          <a:p>
            <a:pPr marL="304792" indent="-406390">
              <a:buSzPts val="1200"/>
              <a:buChar char="●"/>
            </a:pPr>
            <a:r>
              <a:rPr lang="en" sz="1600" dirty="0"/>
              <a:t>3 Storm Surge Specialists</a:t>
            </a:r>
            <a:endParaRPr sz="1600" dirty="0"/>
          </a:p>
          <a:p>
            <a:pPr marL="304792" indent="-406390">
              <a:buSzPts val="1200"/>
              <a:buChar char="●"/>
            </a:pPr>
            <a:r>
              <a:rPr lang="en" sz="1600" dirty="0"/>
              <a:t>National Oceanic and Atmospheric Administration Corps Officer</a:t>
            </a:r>
            <a:endParaRPr sz="1600" dirty="0"/>
          </a:p>
          <a:p>
            <a:pPr marL="304792" indent="-406390">
              <a:buSzPts val="1200"/>
              <a:buChar char="●"/>
            </a:pPr>
            <a:r>
              <a:rPr lang="en" sz="1600" dirty="0"/>
              <a:t>5 Storm Surge Support Contractors</a:t>
            </a:r>
            <a:endParaRPr sz="2400" dirty="0"/>
          </a:p>
        </p:txBody>
      </p:sp>
      <p:sp>
        <p:nvSpPr>
          <p:cNvPr id="105" name="Google Shape;105;p15"/>
          <p:cNvSpPr/>
          <p:nvPr/>
        </p:nvSpPr>
        <p:spPr>
          <a:xfrm>
            <a:off x="2617134" y="5246787"/>
            <a:ext cx="1770400" cy="954800"/>
          </a:xfrm>
          <a:prstGeom prst="ellipse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/>
              <a:t>Visiting Scientists</a:t>
            </a:r>
            <a:endParaRPr sz="1600" dirty="0"/>
          </a:p>
        </p:txBody>
      </p:sp>
      <p:sp>
        <p:nvSpPr>
          <p:cNvPr id="106" name="Google Shape;106;p15"/>
          <p:cNvSpPr/>
          <p:nvPr/>
        </p:nvSpPr>
        <p:spPr>
          <a:xfrm>
            <a:off x="4499001" y="5123351"/>
            <a:ext cx="3694000" cy="9548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u="sng" dirty="0"/>
              <a:t>US Air Force</a:t>
            </a:r>
            <a:endParaRPr sz="1600" b="1" u="sng" dirty="0"/>
          </a:p>
          <a:p>
            <a:pPr algn="ctr"/>
            <a:r>
              <a:rPr lang="en" sz="1600" dirty="0"/>
              <a:t>3 from the Chief, Aerial Roconnaissance Coordination, All Hurricanes Unit (CARCAH)</a:t>
            </a:r>
            <a:endParaRPr sz="2400" dirty="0"/>
          </a:p>
        </p:txBody>
      </p:sp>
      <p:sp>
        <p:nvSpPr>
          <p:cNvPr id="107" name="Google Shape;107;p15"/>
          <p:cNvSpPr/>
          <p:nvPr/>
        </p:nvSpPr>
        <p:spPr>
          <a:xfrm>
            <a:off x="4843856" y="6114866"/>
            <a:ext cx="2620400" cy="6960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u="sng" dirty="0"/>
              <a:t>FEMA</a:t>
            </a:r>
            <a:endParaRPr sz="1600" b="1" u="sng" dirty="0"/>
          </a:p>
          <a:p>
            <a:pPr algn="ctr"/>
            <a:r>
              <a:rPr lang="en" sz="1600" dirty="0"/>
              <a:t>2 Hurricane Liaison Team</a:t>
            </a:r>
            <a:endParaRPr sz="2400" dirty="0"/>
          </a:p>
        </p:txBody>
      </p:sp>
      <p:sp>
        <p:nvSpPr>
          <p:cNvPr id="108" name="Google Shape;108;p15"/>
          <p:cNvSpPr/>
          <p:nvPr/>
        </p:nvSpPr>
        <p:spPr>
          <a:xfrm>
            <a:off x="204600" y="4938381"/>
            <a:ext cx="2301067" cy="1836587"/>
          </a:xfrm>
          <a:prstGeom prst="ellipse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/>
              <a:t>World Meteorological Organization Regional Association IV Hurricane Attachments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0" y="0"/>
            <a:ext cx="121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 b="1" dirty="0">
                <a:latin typeface="Roboto"/>
                <a:ea typeface="Roboto"/>
                <a:cs typeface="Roboto"/>
                <a:sym typeface="Roboto"/>
              </a:rPr>
              <a:t>Tropical Analysis &amp; Forecast Branch </a:t>
            </a:r>
            <a:endParaRPr sz="3733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328700" y="1245052"/>
            <a:ext cx="3328800" cy="2291249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 dirty="0"/>
              <a:t>Tropical Analysis &amp; Forecast Branch (TAFB)</a:t>
            </a:r>
            <a:endParaRPr sz="2400" b="1" u="sng" dirty="0"/>
          </a:p>
          <a:p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Branch Chief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5 Lead Marine Forecasters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6 Marine Forecasters</a:t>
            </a:r>
            <a:endParaRPr sz="1600" dirty="0"/>
          </a:p>
          <a:p>
            <a:pPr marL="457189" indent="-406390">
              <a:buSzPts val="1200"/>
              <a:buChar char="●"/>
            </a:pPr>
            <a:r>
              <a:rPr lang="en" sz="1600" dirty="0"/>
              <a:t>7 Surface Analysts</a:t>
            </a:r>
            <a:endParaRPr sz="1600" dirty="0"/>
          </a:p>
        </p:txBody>
      </p:sp>
      <p:sp>
        <p:nvSpPr>
          <p:cNvPr id="115" name="Google Shape;115;p16"/>
          <p:cNvSpPr/>
          <p:nvPr/>
        </p:nvSpPr>
        <p:spPr>
          <a:xfrm>
            <a:off x="328700" y="3907167"/>
            <a:ext cx="3258000" cy="1943600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/>
              <a:t>TAFB Configuration</a:t>
            </a:r>
            <a:endParaRPr sz="2400" b="1" u="sng"/>
          </a:p>
          <a:p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Pacific Desk 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Atlantic Desk 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Surface Analyst Desk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Experimental IDSS Desk</a:t>
            </a:r>
            <a:endParaRPr sz="1600"/>
          </a:p>
        </p:txBody>
      </p:sp>
      <p:sp>
        <p:nvSpPr>
          <p:cNvPr id="116" name="Google Shape;116;p16"/>
          <p:cNvSpPr/>
          <p:nvPr/>
        </p:nvSpPr>
        <p:spPr>
          <a:xfrm>
            <a:off x="8357267" y="1159233"/>
            <a:ext cx="3834800" cy="34524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2"/>
              </a:buClr>
              <a:buSzPts val="1100"/>
            </a:pPr>
            <a:r>
              <a:rPr lang="en" sz="2400" b="1" u="sng"/>
              <a:t>Surface Analyst </a:t>
            </a:r>
            <a:endParaRPr sz="2400" b="1" u="sng"/>
          </a:p>
          <a:p>
            <a:pPr>
              <a:buClr>
                <a:schemeClr val="dk2"/>
              </a:buClr>
              <a:buSzPts val="1100"/>
            </a:pPr>
            <a:endParaRPr sz="2400" b="1" u="sng"/>
          </a:p>
          <a:p>
            <a:pPr marL="304792" indent="-406390">
              <a:buSzPts val="1200"/>
              <a:buChar char="●"/>
            </a:pPr>
            <a:r>
              <a:rPr lang="en" sz="1600"/>
              <a:t>Unified Surface Analysis</a:t>
            </a:r>
            <a:endParaRPr sz="1600"/>
          </a:p>
          <a:p>
            <a:pPr marL="304792" indent="-406390">
              <a:buSzPts val="1200"/>
              <a:buChar char="●"/>
            </a:pPr>
            <a:r>
              <a:rPr lang="en" sz="1600"/>
              <a:t>Intermediate weather maps for WPC</a:t>
            </a:r>
            <a:endParaRPr sz="1600"/>
          </a:p>
          <a:p>
            <a:pPr marL="304792" indent="-406390">
              <a:buSzPts val="1200"/>
              <a:buChar char="●"/>
            </a:pPr>
            <a:r>
              <a:rPr lang="en" sz="1600"/>
              <a:t>Coordinate with OPC, HFO and WPC </a:t>
            </a:r>
            <a:endParaRPr sz="1600"/>
          </a:p>
          <a:p>
            <a:pPr marL="304792" indent="-406390">
              <a:buSzPts val="1200"/>
              <a:buChar char="●"/>
            </a:pPr>
            <a:r>
              <a:rPr lang="en" sz="1600"/>
              <a:t>Track tropical waves </a:t>
            </a:r>
            <a:endParaRPr sz="1600"/>
          </a:p>
          <a:p>
            <a:pPr marL="304792" indent="-406390">
              <a:buSzPts val="1200"/>
              <a:buChar char="●"/>
            </a:pPr>
            <a:r>
              <a:rPr lang="en" sz="1600"/>
              <a:t>Tropical Weather Discussion -Atlantic</a:t>
            </a:r>
            <a:endParaRPr sz="1600"/>
          </a:p>
          <a:p>
            <a:pPr marL="304792" indent="-406390">
              <a:buSzPts val="1200"/>
              <a:buChar char="●"/>
            </a:pPr>
            <a:r>
              <a:rPr lang="en" sz="1600"/>
              <a:t>Surface features: 24, 48, &amp; 72 hr </a:t>
            </a:r>
            <a:endParaRPr sz="1600"/>
          </a:p>
        </p:txBody>
      </p:sp>
      <p:sp>
        <p:nvSpPr>
          <p:cNvPr id="117" name="Google Shape;117;p16"/>
          <p:cNvSpPr/>
          <p:nvPr/>
        </p:nvSpPr>
        <p:spPr>
          <a:xfrm>
            <a:off x="3764117" y="1159233"/>
            <a:ext cx="4531200" cy="5698734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2"/>
              </a:buClr>
              <a:buSzPts val="1100"/>
            </a:pPr>
            <a:r>
              <a:rPr lang="en" sz="2400" b="1" u="sng" dirty="0"/>
              <a:t>Pacific Desk </a:t>
            </a:r>
            <a:endParaRPr sz="2400" b="1" u="sng" dirty="0"/>
          </a:p>
          <a:p>
            <a:pPr>
              <a:buClr>
                <a:schemeClr val="dk2"/>
              </a:buClr>
              <a:buSzPts val="1100"/>
            </a:pPr>
            <a:endParaRPr sz="2400" b="1" u="sng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Produce forecast for the Pacific waters east of 140W. 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Issue Marine Warnings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High Seas Forecast 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Offshore Forecast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Tropical Weather Discussion</a:t>
            </a:r>
            <a:endParaRPr sz="1733" dirty="0"/>
          </a:p>
          <a:p>
            <a:pPr marL="609585"/>
            <a:r>
              <a:rPr lang="en" sz="1733" dirty="0"/>
              <a:t>-Pacific</a:t>
            </a:r>
            <a:endParaRPr sz="2400" b="1" u="sng" dirty="0"/>
          </a:p>
          <a:p>
            <a:pPr algn="ctr">
              <a:buClr>
                <a:schemeClr val="dk2"/>
              </a:buClr>
              <a:buSzPts val="1100"/>
            </a:pPr>
            <a:r>
              <a:rPr lang="en" sz="2400" b="1" u="sng" dirty="0"/>
              <a:t>Atlantic Desk</a:t>
            </a:r>
            <a:endParaRPr sz="2400" b="1" u="sng" dirty="0"/>
          </a:p>
          <a:p>
            <a:pPr>
              <a:buClr>
                <a:schemeClr val="dk2"/>
              </a:buClr>
              <a:buSzPts val="1100"/>
            </a:pPr>
            <a:endParaRPr sz="2400" b="1" u="sng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Produce forecast for the Gulf of Mexico, Caribbean and N. Tropical Atlantic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Issue Marine Warnings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High Seas Forecast 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Offshore Forecast</a:t>
            </a:r>
            <a:endParaRPr sz="1733" dirty="0"/>
          </a:p>
          <a:p>
            <a:pPr marL="609585" indent="-414856">
              <a:buSzPts val="1300"/>
              <a:buChar char="●"/>
            </a:pPr>
            <a:r>
              <a:rPr lang="en" sz="1733" dirty="0"/>
              <a:t>NAVTEX/VOBRA</a:t>
            </a:r>
            <a:endParaRPr sz="1600" dirty="0"/>
          </a:p>
        </p:txBody>
      </p:sp>
      <p:sp>
        <p:nvSpPr>
          <p:cNvPr id="118" name="Google Shape;118;p16"/>
          <p:cNvSpPr/>
          <p:nvPr/>
        </p:nvSpPr>
        <p:spPr>
          <a:xfrm>
            <a:off x="8406767" y="4705967"/>
            <a:ext cx="3780400" cy="2152000"/>
          </a:xfrm>
          <a:prstGeom prst="round1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u="sng"/>
              <a:t>Experimental 4th IDSS Desk </a:t>
            </a:r>
            <a:endParaRPr sz="2400" b="1" u="sng"/>
          </a:p>
          <a:p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Spot Marine Forecast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Provide IDSS briefings to USCG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Assists Dvorak classifications</a:t>
            </a:r>
            <a:endParaRPr sz="1600"/>
          </a:p>
          <a:p>
            <a:pPr marL="457189" indent="-406390">
              <a:buSzPts val="1200"/>
              <a:buChar char="●"/>
            </a:pPr>
            <a:r>
              <a:rPr lang="en" sz="1600"/>
              <a:t>Social media Twitter/ Briefings</a:t>
            </a:r>
            <a:endParaRPr sz="1600"/>
          </a:p>
          <a:p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l="9892" t="13431" r="7945" b="9945"/>
          <a:stretch/>
        </p:blipFill>
        <p:spPr>
          <a:xfrm>
            <a:off x="903000" y="838818"/>
            <a:ext cx="10386000" cy="559483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17"/>
          <p:cNvSpPr/>
          <p:nvPr/>
        </p:nvSpPr>
        <p:spPr>
          <a:xfrm>
            <a:off x="4716733" y="3137900"/>
            <a:ext cx="6374400" cy="1411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82C7A5">
              <a:alpha val="15639"/>
            </a:srgbClr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125;p17"/>
          <p:cNvSpPr txBox="1"/>
          <p:nvPr/>
        </p:nvSpPr>
        <p:spPr>
          <a:xfrm>
            <a:off x="7942100" y="3886033"/>
            <a:ext cx="3098400" cy="62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b="1">
                <a:solidFill>
                  <a:srgbClr val="85200C"/>
                </a:solidFill>
              </a:rPr>
              <a:t>NHC / TAFB </a:t>
            </a:r>
            <a:endParaRPr sz="2667" b="1">
              <a:solidFill>
                <a:srgbClr val="85200C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993233" y="4144167"/>
            <a:ext cx="2600400" cy="56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b="1">
                <a:solidFill>
                  <a:srgbClr val="85200C"/>
                </a:solidFill>
              </a:rPr>
              <a:t>Honolulu WFO</a:t>
            </a:r>
            <a:endParaRPr sz="2667" b="1">
              <a:solidFill>
                <a:srgbClr val="85200C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644267" y="2049967"/>
            <a:ext cx="3098400" cy="95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b="1">
                <a:solidFill>
                  <a:srgbClr val="85200C"/>
                </a:solidFill>
              </a:rPr>
              <a:t>Ocean Prediction Center</a:t>
            </a:r>
            <a:endParaRPr sz="2667" b="1">
              <a:solidFill>
                <a:srgbClr val="85200C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0" y="-26400"/>
            <a:ext cx="12192000" cy="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 b="1" dirty="0">
                <a:latin typeface="Roboto"/>
                <a:ea typeface="Roboto"/>
                <a:cs typeface="Roboto"/>
                <a:sym typeface="Roboto"/>
              </a:rPr>
              <a:t>TAFB Area of Responsibility </a:t>
            </a:r>
            <a:endParaRPr sz="3733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961" y="1374652"/>
            <a:ext cx="10515600" cy="4092497"/>
          </a:xfrm>
        </p:spPr>
        <p:txBody>
          <a:bodyPr>
            <a:normAutofit/>
          </a:bodyPr>
          <a:lstStyle/>
          <a:p>
            <a:r>
              <a:rPr lang="en-US" dirty="0"/>
              <a:t>“NOAA/NWS agrees to provide USCG units with weather information necessary for the safe and successful accomplishment of their assigned missions.”</a:t>
            </a:r>
          </a:p>
          <a:p>
            <a:endParaRPr lang="en-US" dirty="0"/>
          </a:p>
          <a:p>
            <a:r>
              <a:rPr lang="en-US" dirty="0"/>
              <a:t>Interagency coordination through “meteorological forecasts and warnings provided by the NOAA/NWS in support of USCG missions.”</a:t>
            </a:r>
          </a:p>
          <a:p>
            <a:endParaRPr lang="en-US" dirty="0"/>
          </a:p>
          <a:p>
            <a:r>
              <a:rPr lang="en-US" dirty="0"/>
              <a:t>“…Specific forecasts (i.e., Spot Forecasts) and briefings may be provided for extraordinary events…”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F4452-CE30-4E3D-A135-D2E5F894B1E6}"/>
              </a:ext>
            </a:extLst>
          </p:cNvPr>
          <p:cNvSpPr txBox="1"/>
          <p:nvPr/>
        </p:nvSpPr>
        <p:spPr>
          <a:xfrm>
            <a:off x="152400" y="120315"/>
            <a:ext cx="7375737" cy="492443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USCG/NOAA Memorandum of Agreement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2664C43B-D872-4122-9B74-E2CA52EBB5B3}"/>
              </a:ext>
            </a:extLst>
          </p:cNvPr>
          <p:cNvSpPr/>
          <p:nvPr/>
        </p:nvSpPr>
        <p:spPr>
          <a:xfrm>
            <a:off x="472440" y="640080"/>
            <a:ext cx="6446520" cy="323165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pPr algn="l"/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Interagency coordination to support our common 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1194E-0E2E-48C0-B9AE-E130AADCBB41}"/>
              </a:ext>
            </a:extLst>
          </p:cNvPr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3A3A56-528F-427A-BABF-9E5121778325}"/>
              </a:ext>
            </a:extLst>
          </p:cNvPr>
          <p:cNvGrpSpPr/>
          <p:nvPr/>
        </p:nvGrpSpPr>
        <p:grpSpPr>
          <a:xfrm>
            <a:off x="9095873" y="5203085"/>
            <a:ext cx="2704699" cy="1198171"/>
            <a:chOff x="8797490" y="5116285"/>
            <a:chExt cx="3096189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A92320-ED9A-4774-A15A-9C2827C42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5855" y="5116285"/>
              <a:ext cx="1467824" cy="1371600"/>
            </a:xfrm>
            <a:prstGeom prst="rect">
              <a:avLst/>
            </a:prstGeom>
          </p:spPr>
        </p:pic>
        <p:pic>
          <p:nvPicPr>
            <p:cNvPr id="9" name="Picture 2" descr="https://lh3.googleusercontent.com/wN_imvnkifqq3zaKR37fVB7C9QOTgCK5ZRmrhhL091I3aF-rsBmxdQCPQtrZwpkxZ_7O6vbJC6JqzRY9ZIBgQ6iCfy_cNq5xG3925XPwx_81nx8Z6-9jE7q2AZJoonKC6BBR71w">
              <a:extLst>
                <a:ext uri="{FF2B5EF4-FFF2-40B4-BE49-F238E27FC236}">
                  <a16:creationId xmlns:a16="http://schemas.microsoft.com/office/drawing/2014/main" id="{F73FDA63-CC7C-46F9-B45E-77699CC61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7490" y="5116285"/>
              <a:ext cx="137558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23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961" y="1194078"/>
            <a:ext cx="10515600" cy="1667918"/>
          </a:xfrm>
        </p:spPr>
        <p:txBody>
          <a:bodyPr>
            <a:normAutofit/>
          </a:bodyPr>
          <a:lstStyle/>
          <a:p>
            <a:r>
              <a:rPr lang="en-US" dirty="0"/>
              <a:t>On-demand, site-specific weather forecasts issued by the National Weather Service in support of incident management decisions</a:t>
            </a:r>
          </a:p>
          <a:p>
            <a:pPr lvl="1"/>
            <a:r>
              <a:rPr lang="en-US" dirty="0"/>
              <a:t>The National Hurricane Center can issue spot forecasts to support USCG response to marine incidents or search and rescue operations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F4452-CE30-4E3D-A135-D2E5F894B1E6}"/>
              </a:ext>
            </a:extLst>
          </p:cNvPr>
          <p:cNvSpPr txBox="1"/>
          <p:nvPr/>
        </p:nvSpPr>
        <p:spPr>
          <a:xfrm>
            <a:off x="152400" y="91440"/>
            <a:ext cx="2932021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Spot Forecasts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1194E-0E2E-48C0-B9AE-E130AADCBB41}"/>
              </a:ext>
            </a:extLst>
          </p:cNvPr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CAB401D-4601-4B12-B70F-FF947D4A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90" y="2861996"/>
            <a:ext cx="5502041" cy="3844037"/>
          </a:xfrm>
          <a:prstGeom prst="rect">
            <a:avLst/>
          </a:prstGeom>
        </p:spPr>
      </p:pic>
      <p:sp>
        <p:nvSpPr>
          <p:cNvPr id="8" name="Google Shape;249;p31">
            <a:extLst>
              <a:ext uri="{FF2B5EF4-FFF2-40B4-BE49-F238E27FC236}">
                <a16:creationId xmlns:a16="http://schemas.microsoft.com/office/drawing/2014/main" id="{99D1B72E-09FA-4B53-95A8-1ABA6CE3B085}"/>
              </a:ext>
            </a:extLst>
          </p:cNvPr>
          <p:cNvSpPr txBox="1">
            <a:spLocks/>
          </p:cNvSpPr>
          <p:nvPr/>
        </p:nvSpPr>
        <p:spPr>
          <a:xfrm>
            <a:off x="8620478" y="3410636"/>
            <a:ext cx="3520400" cy="250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lt1"/>
              </a:buClr>
              <a:buSzPts val="12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We provide spot forecasts for our Offshore Waters and High Seas</a:t>
            </a:r>
          </a:p>
          <a:p>
            <a:pPr indent="-406390">
              <a:spcBef>
                <a:spcPts val="1333"/>
              </a:spcBef>
              <a:buClr>
                <a:schemeClr val="lt1"/>
              </a:buClr>
              <a:buSzPts val="1200"/>
              <a:buFont typeface="Arial"/>
              <a:buChar char="➔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2019: 54 </a:t>
            </a:r>
          </a:p>
          <a:p>
            <a:pPr indent="-406390">
              <a:buClr>
                <a:schemeClr val="lt1"/>
              </a:buClr>
              <a:buSzPts val="1200"/>
              <a:buFont typeface="Arial"/>
              <a:buChar char="➔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2020: 37</a:t>
            </a:r>
          </a:p>
          <a:p>
            <a:pPr indent="-406390">
              <a:buClr>
                <a:schemeClr val="lt1"/>
              </a:buClr>
              <a:buSzPts val="1200"/>
              <a:buFont typeface="Arial"/>
              <a:buChar char="➔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2021: 73</a:t>
            </a:r>
          </a:p>
        </p:txBody>
      </p:sp>
    </p:spTree>
    <p:extLst>
      <p:ext uri="{BB962C8B-B14F-4D97-AF65-F5344CB8AC3E}">
        <p14:creationId xmlns:p14="http://schemas.microsoft.com/office/powerpoint/2010/main" val="52945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581DD-9C41-495B-A44D-FAA28B230038}"/>
              </a:ext>
            </a:extLst>
          </p:cNvPr>
          <p:cNvSpPr txBox="1"/>
          <p:nvPr/>
        </p:nvSpPr>
        <p:spPr>
          <a:xfrm>
            <a:off x="152400" y="91440"/>
            <a:ext cx="6015045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Example: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Bourbon Rhode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Sinking</a:t>
            </a:r>
          </a:p>
        </p:txBody>
      </p:sp>
      <p:sp>
        <p:nvSpPr>
          <p:cNvPr id="3" name="Subheader">
            <a:extLst>
              <a:ext uri="{FF2B5EF4-FFF2-40B4-BE49-F238E27FC236}">
                <a16:creationId xmlns:a16="http://schemas.microsoft.com/office/drawing/2014/main" id="{E4509008-3F93-45CF-9A52-38271C18E6CE}"/>
              </a:ext>
            </a:extLst>
          </p:cNvPr>
          <p:cNvSpPr/>
          <p:nvPr/>
        </p:nvSpPr>
        <p:spPr>
          <a:xfrm>
            <a:off x="472440" y="640080"/>
            <a:ext cx="6446520" cy="323165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pPr algn="l"/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Hurricane Lorenzo (2019)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C04C7-D60C-4729-8A5D-943F56BCC899}"/>
              </a:ext>
            </a:extLst>
          </p:cNvPr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8CD92-6579-4596-B6BB-3650F321859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6944EA-40F1-420F-AF1B-22B5D2535C3F}"/>
              </a:ext>
            </a:extLst>
          </p:cNvPr>
          <p:cNvGrpSpPr/>
          <p:nvPr/>
        </p:nvGrpSpPr>
        <p:grpSpPr>
          <a:xfrm>
            <a:off x="6672226" y="1054914"/>
            <a:ext cx="4681574" cy="5341302"/>
            <a:chOff x="2282637" y="963245"/>
            <a:chExt cx="4426450" cy="5050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2ADD85-A911-4216-B29F-525C4F26D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7270"/>
            <a:stretch/>
          </p:blipFill>
          <p:spPr>
            <a:xfrm>
              <a:off x="2282638" y="963245"/>
              <a:ext cx="4426449" cy="2930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3D164B-8D25-4700-B392-0C0B21CA7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985"/>
            <a:stretch/>
          </p:blipFill>
          <p:spPr>
            <a:xfrm>
              <a:off x="2282637" y="3886461"/>
              <a:ext cx="4426449" cy="2127010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033A82-904E-4AF9-817D-BCF840250C4D}"/>
              </a:ext>
            </a:extLst>
          </p:cNvPr>
          <p:cNvSpPr txBox="1">
            <a:spLocks/>
          </p:cNvSpPr>
          <p:nvPr/>
        </p:nvSpPr>
        <p:spPr>
          <a:xfrm>
            <a:off x="364156" y="1473842"/>
            <a:ext cx="5943600" cy="1395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provided 35 spot forecasts for the </a:t>
            </a:r>
            <a:r>
              <a:rPr lang="en-US" i="1" dirty="0"/>
              <a:t>Bourbon Rhode</a:t>
            </a:r>
            <a:r>
              <a:rPr lang="en-US" dirty="0"/>
              <a:t> SAR and recovery efforts from Sep 26-Oct 5, 2019</a:t>
            </a:r>
          </a:p>
        </p:txBody>
      </p:sp>
      <p:pic>
        <p:nvPicPr>
          <p:cNvPr id="1026" name="Picture 2" descr="Terra image of Lorenzo">
            <a:extLst>
              <a:ext uri="{FF2B5EF4-FFF2-40B4-BE49-F238E27FC236}">
                <a16:creationId xmlns:a16="http://schemas.microsoft.com/office/drawing/2014/main" id="{BA8E56D3-A64E-4BB9-9368-402D4739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7" y="3086035"/>
            <a:ext cx="3777282" cy="28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1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"/>
            <a:ext cx="4454874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Spot Forecast Content</a:t>
            </a:r>
          </a:p>
        </p:txBody>
      </p:sp>
      <p:sp>
        <p:nvSpPr>
          <p:cNvPr id="3" name="Subheader"/>
          <p:cNvSpPr/>
          <p:nvPr/>
        </p:nvSpPr>
        <p:spPr>
          <a:xfrm>
            <a:off x="472440" y="640080"/>
            <a:ext cx="6446520" cy="323165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pPr algn="l"/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What marine weather information can we provide?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488" y="1489169"/>
            <a:ext cx="4028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Marine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Surface wind/gust (</a:t>
            </a:r>
            <a:r>
              <a:rPr lang="en-US" sz="2400" dirty="0" err="1"/>
              <a:t>kt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wave height (ft)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Swell height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Wind wave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Dominant wave period 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 surface temperature (°F)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Sky coverage/weather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Max/min temperature (°F)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Dew point (°F)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Humidity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284" y="1489169"/>
            <a:ext cx="68692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Do you need aviation forecast support?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 us know, and we can pass along the incident details and your contact information to the NOAA Aviation Weather Center for further assistance.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3A2B5-E850-4C7E-AAF0-EBE1F226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248" y="3769417"/>
            <a:ext cx="2820698" cy="1877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16A08B-9AB0-4FB8-A13C-4E4003A9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566" y="3772460"/>
            <a:ext cx="3194357" cy="18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"/>
            <a:ext cx="5104090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Requesting Spot Forecasts</a:t>
            </a:r>
          </a:p>
        </p:txBody>
      </p:sp>
      <p:sp>
        <p:nvSpPr>
          <p:cNvPr id="3" name="Subheader"/>
          <p:cNvSpPr/>
          <p:nvPr/>
        </p:nvSpPr>
        <p:spPr>
          <a:xfrm>
            <a:off x="472440" y="640080"/>
            <a:ext cx="6446520" cy="323165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pPr algn="l"/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How do you submit a direct forecast request?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1" y="1194078"/>
            <a:ext cx="4191327" cy="4977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4301" y="1605370"/>
            <a:ext cx="5508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directly submit spot forecast requests to us: </a:t>
            </a:r>
            <a:r>
              <a:rPr lang="en-US" sz="2400" dirty="0">
                <a:hlinkClick r:id="rId3"/>
              </a:rPr>
              <a:t>https://www.weather.gov/spot/request/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share step-by-step instructions on how to use the web request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further assistance is needed for a marine incident, feel free to call our 24/7/365 forecast operations: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305-229-4424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299" y="6487885"/>
            <a:ext cx="11950925" cy="272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0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1150</Words>
  <Application>Microsoft Office PowerPoint</Application>
  <PresentationFormat>Widescreen</PresentationFormat>
  <Paragraphs>197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Gill Sans MT</vt:lpstr>
      <vt:lpstr>Roboto</vt:lpstr>
      <vt:lpstr>Office Theme</vt:lpstr>
      <vt:lpstr>The National Hurricane Center’s Tropical Analysis and Forecasting Branch Weather Support for the USCG</vt:lpstr>
      <vt:lpstr>NHC Staff &amp;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Reinhart</dc:creator>
  <cp:lastModifiedBy>Stephen K</cp:lastModifiedBy>
  <cp:revision>188</cp:revision>
  <dcterms:created xsi:type="dcterms:W3CDTF">2019-08-19T19:35:30Z</dcterms:created>
  <dcterms:modified xsi:type="dcterms:W3CDTF">2022-04-06T07:08:52Z</dcterms:modified>
</cp:coreProperties>
</file>